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1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_rels/presentation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media/image2.png" ContentType="image/png"/>
  <Override PartName="/ppt/media/image1.png" ContentType="image/png"/>
  <Override PartName="/ppt/media/image4.png" ContentType="image/png"/>
  <Override PartName="/ppt/media/image3.png" ContentType="image/png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F95A5CA-3690-4DC0-A8DE-9250AD6AB31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360000" y="2960280"/>
            <a:ext cx="936000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E326784-72A5-44FC-8069-3DC3957B978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515592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360000" y="296028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5155920" y="296028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5A5520F-7CBA-4E77-9ABE-0AFD7542DD1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524760" y="108000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689160" y="108000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360000" y="296028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524760" y="296028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689160" y="296028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01C26B2-04E8-4960-BED3-5ABE73E9DAC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F28FE9B-AE3B-4559-AD2C-9196F03062C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A9EDD2C-0F97-4CE2-8301-D725BB562D0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2FEC37E-F037-4A5B-B3F7-3EDE652F504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456732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5155920" y="1080000"/>
            <a:ext cx="456732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434CC94-9DDD-4ACF-AEF5-FC0D8BB8AD9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C7FC017-5BDF-48E2-B6F1-68D105E50F6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360000" y="180000"/>
            <a:ext cx="9360000" cy="2217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7F1805C-BCBB-42BF-BC1A-EB98F4A439E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5155920" y="1080000"/>
            <a:ext cx="456732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360000" y="296028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4FD12E6-1ECD-47C6-BE8A-3B1ADA5172D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D88971F-B89F-4417-9EC2-C8B1FA65D94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456732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515592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5155920" y="296028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31ED38D-68A6-4FDD-9C7D-D515EB85DC5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515592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360000" y="2960280"/>
            <a:ext cx="936000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7666558-A6F2-4155-B409-27420AD52EC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360000" y="2960280"/>
            <a:ext cx="936000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BEF3399-A1BD-4AF7-BEBF-ED67F7A167F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515592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360000" y="296028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5155920" y="296028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DAB74EE-9F70-486A-9980-21F8564F084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3524760" y="108000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/>
          </p:nvPr>
        </p:nvSpPr>
        <p:spPr>
          <a:xfrm>
            <a:off x="6689160" y="108000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/>
          </p:nvPr>
        </p:nvSpPr>
        <p:spPr>
          <a:xfrm>
            <a:off x="360000" y="296028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/>
          </p:nvPr>
        </p:nvSpPr>
        <p:spPr>
          <a:xfrm>
            <a:off x="3524760" y="296028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/>
          </p:nvPr>
        </p:nvSpPr>
        <p:spPr>
          <a:xfrm>
            <a:off x="6689160" y="2960280"/>
            <a:ext cx="301356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E593B8A-4EFA-4A1D-9DA6-102ED0B06CD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10131DA-E7AD-469D-93F8-86BF0A6585D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456732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5155920" y="1080000"/>
            <a:ext cx="456732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94450EB-E676-4F6D-A329-C69F02D18D6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4092CDA-6742-440F-A85F-C03179D9819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360000" y="180000"/>
            <a:ext cx="9360000" cy="2217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highlight>
                <a:srgbClr val="ffffff"/>
              </a:highlight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A16879B-BB34-4D70-87D3-F174C349EC4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5920" y="1080000"/>
            <a:ext cx="456732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360000" y="296028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10DE1BD-FC96-48E1-836E-A389656DFEE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456732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592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155920" y="296028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422DAA6-0A1B-4BC7-843C-610724E3DEC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155920" y="1080000"/>
            <a:ext cx="456732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360000" y="2960280"/>
            <a:ext cx="9360000" cy="171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FA61A75-972C-4723-89D4-B852C510364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 flipH="1" flipV="1">
            <a:off x="0" y="4500000"/>
            <a:ext cx="10080000" cy="117000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blurRad="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dd4100"/>
                </a:solidFill>
                <a:latin typeface="Arial"/>
              </a:rPr>
              <a:t>Для правки текста заглавия щёлкните мышью</a:t>
            </a:r>
            <a:endParaRPr b="0" lang="ru-RU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360000" y="2880000"/>
            <a:ext cx="9360000" cy="162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6219"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100" spc="-1" strike="noStrike">
                <a:solidFill>
                  <a:srgbClr val="009bdd"/>
                </a:solidFill>
                <a:latin typeface="Arial"/>
              </a:rPr>
              <a:t>Второй уровень структуры</a:t>
            </a:r>
            <a:endParaRPr b="0" lang="ru-RU" sz="21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9bdd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9bdd"/>
              </a:solidFill>
              <a:latin typeface="Arial"/>
            </a:endParaRPr>
          </a:p>
          <a:p>
            <a:pPr lvl="3" marL="1728000" indent="-216000">
              <a:spcBef>
                <a:spcPts val="422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9bdd"/>
                </a:solidFill>
                <a:latin typeface="Arial"/>
              </a:rPr>
              <a:t>Четвёртый уровень структуры</a:t>
            </a:r>
            <a:endParaRPr b="0" lang="ru-RU" sz="1500" spc="-1" strike="noStrike">
              <a:solidFill>
                <a:srgbClr val="009bdd"/>
              </a:solidFill>
              <a:latin typeface="Arial"/>
            </a:endParaRPr>
          </a:p>
          <a:p>
            <a:pPr lvl="4" marL="2160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9bdd"/>
                </a:solidFill>
                <a:latin typeface="Arial"/>
              </a:rPr>
              <a:t>Пятый уровень структуры</a:t>
            </a:r>
            <a:endParaRPr b="0" lang="ru-RU" sz="1500" spc="-1" strike="noStrike">
              <a:solidFill>
                <a:srgbClr val="009bdd"/>
              </a:solidFill>
              <a:latin typeface="Arial"/>
            </a:endParaRPr>
          </a:p>
          <a:p>
            <a:pPr lvl="5" marL="2592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9bdd"/>
                </a:solidFill>
                <a:latin typeface="Arial"/>
              </a:rPr>
              <a:t>Шестой уровень структуры</a:t>
            </a:r>
            <a:endParaRPr b="0" lang="ru-RU" sz="1500" spc="-1" strike="noStrike">
              <a:solidFill>
                <a:srgbClr val="009bdd"/>
              </a:solidFill>
              <a:latin typeface="Arial"/>
            </a:endParaRPr>
          </a:p>
          <a:p>
            <a:pPr lvl="6" marL="3024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9bdd"/>
                </a:solidFill>
                <a:latin typeface="Arial"/>
              </a:rPr>
              <a:t>Седьмой уровень структуры</a:t>
            </a:r>
            <a:endParaRPr b="0" lang="ru-RU" sz="15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dt" idx="1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ffffff"/>
                </a:solidFill>
                <a:latin typeface="Arial"/>
              </a:rPr>
              <a:t>&lt;дата/время&gt;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ftr" idx="2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ru-RU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buNone/>
            </a:pPr>
            <a:r>
              <a:rPr b="0" lang="ru-RU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sldNum" idx="3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buNone/>
            </a:pPr>
            <a:fld id="{65CD25DE-AA42-4825-B56A-4D37A43FDE00}" type="slidenum">
              <a:rPr b="0" lang="ru-RU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"/>
          <p:cNvSpPr/>
          <p:nvPr/>
        </p:nvSpPr>
        <p:spPr>
          <a:xfrm>
            <a:off x="0" y="0"/>
            <a:ext cx="10076760" cy="72000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blurRad="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"/>
          <p:cNvSpPr/>
          <p:nvPr/>
        </p:nvSpPr>
        <p:spPr>
          <a:xfrm>
            <a:off x="3240" y="5040000"/>
            <a:ext cx="10076760" cy="63144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dist="10800" dir="5400000" blurRad="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Для правки текста заглавия щёлкните мышью</a:t>
            </a: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Для правки структуры щёлкните мышью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100" spc="-1" strike="noStrike">
                <a:solidFill>
                  <a:srgbClr val="009bdd"/>
                </a:solidFill>
                <a:latin typeface="Arial"/>
              </a:rPr>
              <a:t>Второй уровень структуры</a:t>
            </a:r>
            <a:endParaRPr b="0" lang="ru-RU" sz="2100" spc="-1" strike="noStrike">
              <a:solidFill>
                <a:srgbClr val="009bdd"/>
              </a:solidFill>
              <a:latin typeface="Arial"/>
            </a:endParaRPr>
          </a:p>
          <a:p>
            <a:pPr lvl="2" marL="1296000" indent="-288000">
              <a:spcBef>
                <a:spcPts val="635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9bdd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9bdd"/>
              </a:solidFill>
              <a:latin typeface="Arial"/>
            </a:endParaRPr>
          </a:p>
          <a:p>
            <a:pPr lvl="3" marL="1728000" indent="-216000">
              <a:spcBef>
                <a:spcPts val="422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9bdd"/>
                </a:solidFill>
                <a:latin typeface="Arial"/>
              </a:rPr>
              <a:t>Четвёртый уровень структуры</a:t>
            </a:r>
            <a:endParaRPr b="0" lang="ru-RU" sz="1500" spc="-1" strike="noStrike">
              <a:solidFill>
                <a:srgbClr val="009bdd"/>
              </a:solidFill>
              <a:latin typeface="Arial"/>
            </a:endParaRPr>
          </a:p>
          <a:p>
            <a:pPr lvl="4" marL="2160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9bdd"/>
                </a:solidFill>
                <a:latin typeface="Arial"/>
              </a:rPr>
              <a:t>Пятый уровень структуры</a:t>
            </a:r>
            <a:endParaRPr b="0" lang="ru-RU" sz="1500" spc="-1" strike="noStrike">
              <a:solidFill>
                <a:srgbClr val="009bdd"/>
              </a:solidFill>
              <a:latin typeface="Arial"/>
            </a:endParaRPr>
          </a:p>
          <a:p>
            <a:pPr lvl="5" marL="2592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9bdd"/>
                </a:solidFill>
                <a:latin typeface="Arial"/>
              </a:rPr>
              <a:t>Шестой уровень структуры</a:t>
            </a:r>
            <a:endParaRPr b="0" lang="ru-RU" sz="1500" spc="-1" strike="noStrike">
              <a:solidFill>
                <a:srgbClr val="009bdd"/>
              </a:solidFill>
              <a:latin typeface="Arial"/>
            </a:endParaRPr>
          </a:p>
          <a:p>
            <a:pPr lvl="6" marL="3024000" indent="-216000">
              <a:spcBef>
                <a:spcPts val="21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1500" spc="-1" strike="noStrike">
                <a:solidFill>
                  <a:srgbClr val="009bdd"/>
                </a:solidFill>
                <a:latin typeface="Arial"/>
              </a:rPr>
              <a:t>Седьмой уровень структуры</a:t>
            </a:r>
            <a:endParaRPr b="0" lang="ru-RU" sz="15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 idx="4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ffffff"/>
                </a:solidFill>
                <a:latin typeface="Arial"/>
              </a:rPr>
              <a:t>&lt;дата/время&gt;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ftr" idx="5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ru-RU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buNone/>
            </a:pPr>
            <a:r>
              <a:rPr b="0" lang="ru-RU" sz="1400" spc="-1" strike="noStrike">
                <a:solidFill>
                  <a:srgbClr val="ffffff"/>
                </a:solidFill>
                <a:latin typeface="Arial"/>
              </a:rPr>
              <a:t>&lt;нижний колонтитул&gt;</a:t>
            </a:r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sldNum" idx="6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buNone/>
            </a:pPr>
            <a:fld id="{B977D20E-16C0-42AE-B7B2-DA1246A68651}" type="slidenum">
              <a:rPr b="0" lang="ru-RU" sz="1400" spc="-1" strike="noStrike">
                <a:solidFill>
                  <a:srgbClr val="ffffff"/>
                </a:solidFill>
                <a:latin typeface="Arial"/>
              </a:rPr>
              <a:t>&lt;номер&gt;</a:t>
            </a:fld>
            <a:endParaRPr b="0" lang="ru-RU" sz="1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dd4100"/>
                </a:solidFill>
                <a:latin typeface="Arial"/>
              </a:rPr>
              <a:t>Тема проекта: Проектирование и расчет сети</a:t>
            </a:r>
            <a:br>
              <a:rPr sz="3300"/>
            </a:br>
            <a:r>
              <a:rPr b="0" lang="ru-RU" sz="3300" spc="-1" strike="noStrike">
                <a:solidFill>
                  <a:srgbClr val="dd4100"/>
                </a:solidFill>
                <a:latin typeface="Arial"/>
              </a:rPr>
              <a:t>детского сада</a:t>
            </a:r>
            <a:endParaRPr b="0" lang="ru-RU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title"/>
          </p:nvPr>
        </p:nvSpPr>
        <p:spPr>
          <a:xfrm>
            <a:off x="540000" y="18000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dd4100"/>
                </a:solidFill>
                <a:latin typeface="Arial"/>
              </a:rPr>
              <a:t>КУРСОВОЙ ПРОЕКТ ПО КУРСУ</a:t>
            </a:r>
            <a:br>
              <a:rPr sz="3300"/>
            </a:br>
            <a:r>
              <a:rPr b="0" lang="ru-RU" sz="3300" spc="-1" strike="noStrike">
                <a:solidFill>
                  <a:srgbClr val="dd4100"/>
                </a:solidFill>
                <a:latin typeface="Arial"/>
              </a:rPr>
              <a:t>Инфокоммуникационные системы и сети</a:t>
            </a:r>
            <a:endParaRPr b="0" lang="ru-RU" sz="3300" spc="-1" strike="noStrike">
              <a:solidFill>
                <a:srgbClr val="dd41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title"/>
          </p:nvPr>
        </p:nvSpPr>
        <p:spPr>
          <a:xfrm>
            <a:off x="720000" y="3240000"/>
            <a:ext cx="9000000" cy="10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Выполнила: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Баранцева А. Л. гр. Исз-121</a:t>
            </a:r>
            <a:br>
              <a:rPr sz="2400"/>
            </a:b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Руководитель: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	</a:t>
            </a:r>
            <a:r>
              <a:rPr b="0" lang="ru-RU" sz="2400" spc="-1" strike="noStrike">
                <a:solidFill>
                  <a:srgbClr val="dd4100"/>
                </a:solidFill>
                <a:latin typeface="Arial"/>
              </a:rPr>
              <a:t>к. т. н Булаев А. В.</a:t>
            </a:r>
            <a:endParaRPr b="0" lang="ru-RU" sz="2400" spc="-1" strike="noStrike">
              <a:solidFill>
                <a:srgbClr val="dd41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Смета по сетевому оборудованию</a:t>
            </a: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2611080" y="1080000"/>
            <a:ext cx="4857480" cy="3600000"/>
          </a:xfrm>
          <a:prstGeom prst="rect">
            <a:avLst/>
          </a:prstGeom>
          <a:ln w="18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F81A12C-ADE3-4EB8-A25D-52795FB59FB5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Распределение адресного пространства</a:t>
            </a: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1080000" y="1440000"/>
            <a:ext cx="7560000" cy="28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130.22.11.99 — 130.22.11.109 (сегмент VLAN11);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130.22.12.99 — 130.22.12.111 (сегмент VLAN12);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130.22.13.99 — 130.22.13.112 (сегмент VLAN13);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130.22.14.99 — 130.22.14.114 (сегмент VLAN14);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130.22.15.99 — 130.22.15.115 (сегмент VLAN15);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130.22.16.99 — 130.22.16.119 (сегмент VLAN16);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99C8DFD-72D7-4A11-8861-FBA93525337F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Цель и задачи курсового проекта</a:t>
            </a: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spcBef>
                <a:spcPts val="1060"/>
              </a:spcBef>
              <a:buNone/>
            </a:pPr>
            <a:r>
              <a:rPr b="0" lang="ru-RU" sz="2200" spc="-1" strike="noStrike">
                <a:solidFill>
                  <a:srgbClr val="009bdd"/>
                </a:solidFill>
                <a:latin typeface="Arial"/>
              </a:rPr>
              <a:t>Цель: разработка  проекта  информационной  сети детского сада.</a:t>
            </a:r>
            <a:endParaRPr b="0" lang="ru-RU" sz="2200" spc="-1" strike="noStrike">
              <a:solidFill>
                <a:srgbClr val="009bdd"/>
              </a:solidFill>
              <a:latin typeface="Arial"/>
            </a:endParaRPr>
          </a:p>
          <a:p>
            <a:pPr marL="432000" indent="0">
              <a:spcBef>
                <a:spcPts val="1060"/>
              </a:spcBef>
              <a:buNone/>
            </a:pPr>
            <a:r>
              <a:rPr b="0" lang="ru-RU" sz="2200" spc="-1" strike="noStrike">
                <a:solidFill>
                  <a:srgbClr val="009bdd"/>
                </a:solidFill>
                <a:latin typeface="Arial"/>
              </a:rPr>
              <a:t>Задачи: </a:t>
            </a:r>
            <a:endParaRPr b="0" lang="ru-RU" sz="22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200" spc="-1" strike="noStrike">
                <a:solidFill>
                  <a:srgbClr val="009bdd"/>
                </a:solidFill>
                <a:latin typeface="Arial"/>
              </a:rPr>
              <a:t>анализ предметной области;</a:t>
            </a:r>
            <a:endParaRPr b="0" lang="ru-RU" sz="22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200" spc="-1" strike="noStrike">
                <a:solidFill>
                  <a:srgbClr val="009bdd"/>
                </a:solidFill>
                <a:latin typeface="Arial"/>
              </a:rPr>
              <a:t>проектирование ЛВС;</a:t>
            </a:r>
            <a:endParaRPr b="0" lang="ru-RU" sz="22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200" spc="-1" strike="noStrike">
                <a:solidFill>
                  <a:srgbClr val="009bdd"/>
                </a:solidFill>
                <a:latin typeface="Arial"/>
              </a:rPr>
              <a:t>расчет параметров ЛВС;</a:t>
            </a:r>
            <a:endParaRPr b="0" lang="ru-RU" sz="22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200" spc="-1" strike="noStrike">
                <a:solidFill>
                  <a:srgbClr val="009bdd"/>
                </a:solidFill>
                <a:latin typeface="Arial"/>
              </a:rPr>
              <a:t>выбор необходимого оборудования;</a:t>
            </a:r>
            <a:endParaRPr b="0" lang="ru-RU" sz="22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200" spc="-1" strike="noStrike">
                <a:solidFill>
                  <a:srgbClr val="009bdd"/>
                </a:solidFill>
                <a:latin typeface="Arial"/>
              </a:rPr>
              <a:t>расчет затрат на оборудование.</a:t>
            </a:r>
            <a:endParaRPr b="0" lang="ru-RU" sz="22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7F20485-B1F1-4970-B53B-198A6D53E46C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Условия для проектирования</a:t>
            </a: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Количество зданий (этажей в здании): 3 (2, 2, 2);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Количество подразделений: 6;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Количество объектов, подключаемых к сети: 10-20;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IP адрес сети предприятия: 130.22.0.0;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Сервера расположены в отдельном помещении;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Стоимость оборудования сети (без стоимости компьютеров) должна быть минимально возможной при условии обеспечения её корректности и масштабируемости;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3C3F468-5E90-4305-A86B-9C53CF40CBC6}" type="slidenum">
              <a:t>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Подразделения</a:t>
            </a: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Администрация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Бухгалтерия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Школа раннего развития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Логопедическая группа «Букваренок» 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Педагогическая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77caee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9bdd"/>
                </a:solidFill>
                <a:latin typeface="Arial"/>
              </a:rPr>
              <a:t>Подготовка детей к школе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9B10393-AF74-49C1-8785-B62FA07DB6BB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Расчет нагрузки на сеть</a:t>
            </a: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78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spcBef>
                <a:spcPts val="1060"/>
              </a:spcBef>
              <a:buNone/>
            </a:pPr>
            <a:r>
              <a:rPr b="0" lang="ru-RU" sz="1600" spc="-1" strike="noStrike">
                <a:solidFill>
                  <a:srgbClr val="009bdd"/>
                </a:solidFill>
                <a:latin typeface="Arial"/>
              </a:rPr>
              <a:t>Общее количество точек подключения — 86</a:t>
            </a:r>
            <a:endParaRPr b="0" lang="ru-RU" sz="1600" spc="-1" strike="noStrike">
              <a:solidFill>
                <a:srgbClr val="009bdd"/>
              </a:solidFill>
              <a:latin typeface="Arial"/>
            </a:endParaRPr>
          </a:p>
          <a:p>
            <a:pPr marL="432000" indent="0">
              <a:spcBef>
                <a:spcPts val="1060"/>
              </a:spcBef>
              <a:buNone/>
            </a:pPr>
            <a:r>
              <a:rPr b="0" lang="ru-RU" sz="1600" spc="-1" strike="noStrike">
                <a:solidFill>
                  <a:srgbClr val="009bdd"/>
                </a:solidFill>
                <a:latin typeface="Arial"/>
              </a:rPr>
              <a:t>Условно примем, что 1 ПК будет передавать 3 МБ трафика в минуту</a:t>
            </a:r>
            <a:endParaRPr b="0" lang="ru-RU" sz="1600" spc="-1" strike="noStrike">
              <a:solidFill>
                <a:srgbClr val="009bdd"/>
              </a:solidFill>
              <a:latin typeface="Arial"/>
            </a:endParaRPr>
          </a:p>
          <a:p>
            <a:pPr marL="432000" indent="0">
              <a:spcBef>
                <a:spcPts val="1060"/>
              </a:spcBef>
              <a:buNone/>
            </a:pPr>
            <a:endParaRPr b="0" lang="ru-RU" sz="2200" spc="-1" strike="noStrike">
              <a:solidFill>
                <a:srgbClr val="009bdd"/>
              </a:solidFill>
              <a:latin typeface="Arial"/>
            </a:endParaRPr>
          </a:p>
          <a:p>
            <a:pPr marL="432000" indent="0">
              <a:spcBef>
                <a:spcPts val="1060"/>
              </a:spcBef>
              <a:buNone/>
            </a:pP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1800000" y="1800000"/>
            <a:ext cx="4629960" cy="3240000"/>
          </a:xfrm>
          <a:prstGeom prst="rect">
            <a:avLst/>
          </a:prstGeom>
          <a:ln w="180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E716445-13DA-4B80-A15F-1C2B078EDA60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Пропускная способность сети</a:t>
            </a: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360000" y="2520000"/>
            <a:ext cx="9360000" cy="3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spcBef>
                <a:spcPts val="1060"/>
              </a:spcBef>
              <a:buNone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v</a:t>
            </a:r>
            <a:r>
              <a:rPr b="0" lang="ru-RU" sz="2000" spc="-1" strike="noStrike" baseline="-8000">
                <a:solidFill>
                  <a:srgbClr val="000000"/>
                </a:solidFill>
                <a:latin typeface="Arial"/>
              </a:rPr>
              <a:t>max</a:t>
            </a: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, для стандарта 100BaseTX составляет 100 Mbit/сек = 12.5Mb/сек.</a:t>
            </a:r>
            <a:endParaRPr b="0" lang="ru-RU" sz="20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E4FC41C-9370-45E6-94FE-2D04FF76B9F8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Коэффициент использования сети</a:t>
            </a: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3240000" y="1800000"/>
            <a:ext cx="3780000" cy="2116080"/>
          </a:xfrm>
          <a:prstGeom prst="rect">
            <a:avLst/>
          </a:prstGeom>
          <a:ln w="18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5636599-C332-4F16-8477-BC97972C40C2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3300" spc="-1" strike="noStrike">
                <a:solidFill>
                  <a:srgbClr val="ffffff"/>
                </a:solidFill>
                <a:latin typeface="Arial"/>
              </a:rPr>
              <a:t>Логическая схема сети</a:t>
            </a:r>
            <a:endParaRPr b="0" lang="ru-RU" sz="33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3060000" y="837000"/>
            <a:ext cx="3960000" cy="4085640"/>
          </a:xfrm>
          <a:prstGeom prst="rect">
            <a:avLst/>
          </a:prstGeom>
          <a:ln w="18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025E43A-579B-485A-B245-CAFC280F8567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60000" cy="478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2400" spc="-1" strike="noStrike">
                <a:solidFill>
                  <a:srgbClr val="ffffff"/>
                </a:solidFill>
                <a:latin typeface="Arial"/>
              </a:rPr>
              <a:t>Проверочный расчет времени двойного оборота PDV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60000" cy="360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0">
              <a:spcBef>
                <a:spcPts val="1060"/>
              </a:spcBef>
              <a:buNone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Между двумя наиболее удаленными друг от друга узлами проектируемой сети (11.105 – 16.112) суммарная длина сегментов составляет 98.5 метров (вычисленная по схеме). Используем адаптеры TX, задержки равны 100bt , UTP Cat 5 удвоенная задержка на 1 метр 1,112 bt. 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0">
              <a:spcBef>
                <a:spcPts val="1060"/>
              </a:spcBef>
              <a:buNone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По схеме узлы максимально соединены 2 коммутаторами. Значит времени двойного оборота сигнала составляет: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0" algn="ctr">
              <a:spcBef>
                <a:spcPts val="1060"/>
              </a:spcBef>
              <a:buNone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100+100+98,5*1,112=</a:t>
            </a:r>
            <a:r>
              <a:rPr b="1" lang="ru-RU" sz="2400" spc="-1" strike="noStrike">
                <a:solidFill>
                  <a:srgbClr val="000000"/>
                </a:solidFill>
                <a:latin typeface="Arial"/>
              </a:rPr>
              <a:t>309,532 bt</a:t>
            </a: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.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  <a:p>
            <a:pPr marL="432000" indent="0" algn="ctr">
              <a:spcBef>
                <a:spcPts val="1060"/>
              </a:spcBef>
              <a:buNone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Tmin ≥ PDV (512 ≥ 309,532)</a:t>
            </a:r>
            <a:endParaRPr b="0" lang="ru-RU" sz="2400" spc="-1" strike="noStrike">
              <a:solidFill>
                <a:srgbClr val="009bdd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F53BFDB-8524-492B-ACAC-B2225958CF08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</TotalTime>
  <Application>LibreOffice/7.6.2.1$Linux_X86_64 LibreOffice_project/56f7684011345957bbf33a7ee678afaf4d2ba333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2023-11-14T14:18:43Z</dcterms:created>
  <dc:creator/>
  <dc:description/>
  <dc:language>ru-RU</dc:language>
  <cp:lastModifiedBy/>
  <dcterms:modified xsi:type="dcterms:W3CDTF">2023-11-14T15:25:41Z</dcterms:modified>
  <cp:revision>14</cp:revision>
  <dc:subject/>
  <dc:title>Blue Curve</dc:title>
</cp:coreProperties>
</file>